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58" r:id="rId5"/>
    <p:sldId id="272" r:id="rId6"/>
    <p:sldId id="259" r:id="rId7"/>
    <p:sldId id="269" r:id="rId8"/>
    <p:sldId id="273" r:id="rId9"/>
    <p:sldId id="265" r:id="rId10"/>
    <p:sldId id="266" r:id="rId11"/>
    <p:sldId id="267" r:id="rId12"/>
    <p:sldId id="270" r:id="rId13"/>
    <p:sldId id="274" r:id="rId14"/>
    <p:sldId id="260" r:id="rId15"/>
    <p:sldId id="277" r:id="rId16"/>
    <p:sldId id="275" r:id="rId17"/>
    <p:sldId id="262" r:id="rId18"/>
    <p:sldId id="276" r:id="rId19"/>
    <p:sldId id="278" r:id="rId20"/>
    <p:sldId id="279" r:id="rId21"/>
    <p:sldId id="263" r:id="rId22"/>
    <p:sldId id="264" r:id="rId23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2" autoAdjust="0"/>
    <p:restoredTop sz="94660"/>
  </p:normalViewPr>
  <p:slideViewPr>
    <p:cSldViewPr>
      <p:cViewPr>
        <p:scale>
          <a:sx n="100" d="100"/>
          <a:sy n="100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85994E-80BA-4A07-A870-9CEA235043AF}" type="datetimeFigureOut">
              <a:rPr lang="ca-ES" smtClean="0"/>
              <a:pPr/>
              <a:t>16/12/2011</a:t>
            </a:fld>
            <a:endParaRPr lang="ca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a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7E91F34-EE2A-4566-B009-18501AE0D6E9}" type="slidenum">
              <a:rPr lang="ca-ES" smtClean="0"/>
              <a:pPr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daciomiro-bcn.org/" TargetMode="External"/><Relationship Id="rId2" Type="http://schemas.openxmlformats.org/officeDocument/2006/relationships/hyperlink" Target="http://contramurmuralalesescoles.blogspot.com/2011/04/escola-frederic-mistralgigantografi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gif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60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Treball</a:t>
            </a:r>
            <a:r>
              <a:rPr lang="es-ES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modular </a:t>
            </a:r>
            <a:r>
              <a:rPr lang="es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s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endParaRPr lang="ca-E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5658296"/>
            <a:ext cx="7772400" cy="1199704"/>
          </a:xfrm>
        </p:spPr>
        <p:txBody>
          <a:bodyPr>
            <a:normAutofit fontScale="77500" lnSpcReduction="20000"/>
          </a:bodyPr>
          <a:lstStyle/>
          <a:p>
            <a:pPr algn="l">
              <a:spcBef>
                <a:spcPct val="20000"/>
              </a:spcBef>
              <a:defRPr/>
            </a:pPr>
            <a:r>
              <a:rPr lang="ca-ES" sz="4000" b="1" dirty="0" smtClean="0">
                <a:solidFill>
                  <a:schemeClr val="tx1"/>
                </a:solidFill>
              </a:rPr>
              <a:t>Grup</a:t>
            </a:r>
            <a:r>
              <a:rPr lang="es-ES" sz="4000" b="1" dirty="0" smtClean="0">
                <a:solidFill>
                  <a:schemeClr val="tx1"/>
                </a:solidFill>
              </a:rPr>
              <a:t>: WikiAnt11M </a:t>
            </a:r>
            <a:r>
              <a:rPr lang="es-ES" sz="4000" b="1" dirty="0" err="1" smtClean="0">
                <a:solidFill>
                  <a:schemeClr val="tx1"/>
                </a:solidFill>
              </a:rPr>
              <a:t>grup</a:t>
            </a:r>
            <a:r>
              <a:rPr lang="es-ES" sz="4000" b="1" dirty="0" smtClean="0">
                <a:solidFill>
                  <a:schemeClr val="tx1"/>
                </a:solidFill>
              </a:rPr>
              <a:t> 4-A</a:t>
            </a:r>
          </a:p>
          <a:p>
            <a:pPr algn="l">
              <a:spcBef>
                <a:spcPct val="20000"/>
              </a:spcBef>
              <a:defRPr/>
            </a:pPr>
            <a:endParaRPr lang="es-ES" sz="1050" b="1" dirty="0" smtClean="0">
              <a:solidFill>
                <a:schemeClr val="tx1"/>
              </a:solidFill>
            </a:endParaRPr>
          </a:p>
          <a:p>
            <a:pPr algn="l">
              <a:spcBef>
                <a:spcPct val="20000"/>
              </a:spcBef>
              <a:defRPr/>
            </a:pPr>
            <a:r>
              <a:rPr lang="es-ES" sz="2800" b="1" dirty="0" smtClean="0">
                <a:solidFill>
                  <a:schemeClr val="tx1"/>
                </a:solidFill>
              </a:rPr>
              <a:t>Mireia Arnal, Andrea </a:t>
            </a:r>
            <a:r>
              <a:rPr lang="es-ES" sz="2800" b="1" dirty="0" err="1" smtClean="0">
                <a:solidFill>
                  <a:schemeClr val="tx1"/>
                </a:solidFill>
              </a:rPr>
              <a:t>Cañisá</a:t>
            </a:r>
            <a:r>
              <a:rPr lang="es-ES" sz="2800" b="1" dirty="0" smtClean="0">
                <a:solidFill>
                  <a:schemeClr val="tx1"/>
                </a:solidFill>
              </a:rPr>
              <a:t>, </a:t>
            </a:r>
            <a:r>
              <a:rPr lang="es-ES" sz="2800" b="1" dirty="0" err="1" smtClean="0">
                <a:solidFill>
                  <a:schemeClr val="tx1"/>
                </a:solidFill>
              </a:rPr>
              <a:t>Sònia</a:t>
            </a:r>
            <a:r>
              <a:rPr lang="es-ES" sz="2800" b="1" dirty="0" smtClean="0">
                <a:solidFill>
                  <a:schemeClr val="tx1"/>
                </a:solidFill>
              </a:rPr>
              <a:t> </a:t>
            </a:r>
            <a:r>
              <a:rPr lang="es-ES" sz="2800" b="1" dirty="0" err="1" smtClean="0">
                <a:solidFill>
                  <a:schemeClr val="tx1"/>
                </a:solidFill>
              </a:rPr>
              <a:t>Clavaguera</a:t>
            </a:r>
            <a:r>
              <a:rPr lang="es-ES" sz="2800" b="1" dirty="0" smtClean="0">
                <a:solidFill>
                  <a:schemeClr val="tx1"/>
                </a:solidFill>
              </a:rPr>
              <a:t>, Marina Font, Laia Guilló i Irene </a:t>
            </a:r>
            <a:r>
              <a:rPr lang="es-ES" sz="2800" b="1" dirty="0" err="1" smtClean="0">
                <a:solidFill>
                  <a:schemeClr val="tx1"/>
                </a:solidFill>
              </a:rPr>
              <a:t>Lamiel</a:t>
            </a:r>
            <a:r>
              <a:rPr lang="es-ES" sz="2800" b="1" dirty="0" smtClean="0">
                <a:solidFill>
                  <a:schemeClr val="tx1"/>
                </a:solidFill>
              </a:rPr>
              <a:t> </a:t>
            </a:r>
          </a:p>
          <a:p>
            <a:endParaRPr lang="ca-ES" dirty="0"/>
          </a:p>
        </p:txBody>
      </p:sp>
      <p:pic>
        <p:nvPicPr>
          <p:cNvPr id="1027" name="Picture 3" descr="C:\Users\irenelm1\Desktop\murals abstrac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8568952" cy="2553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Objectius</a:t>
            </a:r>
            <a:endParaRPr lang="ca-ES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irenelm1\Desktop\cooperaci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88640"/>
            <a:ext cx="2304256" cy="2304256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683568" y="2708920"/>
            <a:ext cx="75608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 smtClean="0"/>
              <a:t>Saber organitzar-se i distribuir la informació de manera cooperativa</a:t>
            </a:r>
          </a:p>
          <a:p>
            <a:endParaRPr lang="ca-ES" sz="2000" dirty="0" smtClean="0"/>
          </a:p>
          <a:p>
            <a:endParaRPr lang="ca-ES" sz="2000" dirty="0" smtClean="0"/>
          </a:p>
          <a:p>
            <a:r>
              <a:rPr lang="ca-ES" sz="2000" dirty="0" smtClean="0"/>
              <a:t>Explorar, percebre i relacionar la informació adquirida prèviament</a:t>
            </a:r>
          </a:p>
          <a:p>
            <a:endParaRPr lang="ca-ES" sz="2000" dirty="0" smtClean="0"/>
          </a:p>
          <a:p>
            <a:endParaRPr lang="ca-ES" sz="2000" dirty="0" smtClean="0"/>
          </a:p>
          <a:p>
            <a:r>
              <a:rPr lang="ca-ES" sz="2000" dirty="0" smtClean="0"/>
              <a:t>Adquirir la capacitat d’interpretar i representar el món: percebre, produir i entendre</a:t>
            </a:r>
            <a:endParaRPr lang="ca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/>
          <a:lstStyle/>
          <a:p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Continguts</a:t>
            </a:r>
            <a:endParaRPr lang="ca-ES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23528" y="2060848"/>
            <a:ext cx="7560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/>
              <a:t>Cerca la informació</a:t>
            </a:r>
          </a:p>
          <a:p>
            <a:r>
              <a:rPr lang="ca-ES" dirty="0" smtClean="0"/>
              <a:t> </a:t>
            </a:r>
          </a:p>
          <a:p>
            <a:endParaRPr lang="ca-ES" dirty="0" smtClean="0"/>
          </a:p>
          <a:p>
            <a:r>
              <a:rPr lang="ca-ES" dirty="0" smtClean="0"/>
              <a:t>Exploració i percepció</a:t>
            </a:r>
          </a:p>
          <a:p>
            <a:endParaRPr lang="ca-ES" dirty="0" smtClean="0"/>
          </a:p>
          <a:p>
            <a:endParaRPr lang="ca-ES" dirty="0" smtClean="0"/>
          </a:p>
          <a:p>
            <a:r>
              <a:rPr lang="ca-ES" dirty="0" smtClean="0"/>
              <a:t>Interpretació i creació</a:t>
            </a:r>
          </a:p>
          <a:p>
            <a:endParaRPr lang="ca-ES" dirty="0" smtClean="0"/>
          </a:p>
          <a:p>
            <a:endParaRPr lang="ca-ES" dirty="0" smtClean="0"/>
          </a:p>
          <a:p>
            <a:r>
              <a:rPr lang="ca-ES" dirty="0" smtClean="0"/>
              <a:t>Promoure iniciatives</a:t>
            </a:r>
            <a:endParaRPr lang="ca-ES" dirty="0"/>
          </a:p>
        </p:txBody>
      </p:sp>
      <p:sp>
        <p:nvSpPr>
          <p:cNvPr id="7" name="6 Cerrar llave"/>
          <p:cNvSpPr/>
          <p:nvPr/>
        </p:nvSpPr>
        <p:spPr>
          <a:xfrm>
            <a:off x="2987824" y="1844824"/>
            <a:ext cx="2088232" cy="32403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" name="7 CuadroTexto"/>
          <p:cNvSpPr txBox="1"/>
          <p:nvPr/>
        </p:nvSpPr>
        <p:spPr>
          <a:xfrm>
            <a:off x="5004048" y="2996952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QUÈ EN DIU EL CURRÍCULUM?</a:t>
            </a:r>
            <a:endParaRPr lang="ca-E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Proposta</a:t>
            </a:r>
            <a:r>
              <a:rPr lang="es-ES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 </a:t>
            </a:r>
            <a:r>
              <a:rPr lang="es-ES" sz="40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d’intervenció</a:t>
            </a:r>
            <a:r>
              <a:rPr lang="es-ES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:</a:t>
            </a:r>
            <a:br>
              <a:rPr lang="es-ES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</a:br>
            <a:r>
              <a:rPr lang="es-ES" sz="40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L’abstracció</a:t>
            </a:r>
            <a:r>
              <a:rPr lang="es-ES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 en </a:t>
            </a:r>
            <a:r>
              <a:rPr lang="es-ES" sz="40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els</a:t>
            </a:r>
            <a:r>
              <a:rPr lang="es-ES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 </a:t>
            </a:r>
            <a:r>
              <a:rPr lang="es-ES" sz="40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murals</a:t>
            </a:r>
            <a:endParaRPr lang="ca-E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I:\murals abstractes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8064896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3672408"/>
          </a:xfrm>
        </p:spPr>
        <p:txBody>
          <a:bodyPr>
            <a:normAutofit/>
          </a:bodyPr>
          <a:lstStyle/>
          <a:p>
            <a:pPr algn="ctr"/>
            <a:r>
              <a:rPr lang="ca-ES" sz="6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ACTIVITAT INICIAL</a:t>
            </a:r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Un camí de recerca per la xarxa</a:t>
            </a:r>
            <a:endParaRPr lang="ca-E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2" name="Picture 2" descr="C:\Users\SoniaCV1\Downloads\ninos-inter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221088"/>
            <a:ext cx="1734629" cy="2492896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3" name="Picture 3" descr="C:\Users\SoniaCV1\Downloads\niños or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437112"/>
            <a:ext cx="2784309" cy="2088232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SoniaCV1\Desktop\1 CORREC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47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oniaCV1\Downloads\ne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509120"/>
            <a:ext cx="2664296" cy="1998222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0" y="620688"/>
            <a:ext cx="9036496" cy="3874442"/>
          </a:xfrm>
        </p:spPr>
        <p:txBody>
          <a:bodyPr>
            <a:normAutofit fontScale="90000"/>
          </a:bodyPr>
          <a:lstStyle/>
          <a:p>
            <a:pPr algn="ctr"/>
            <a:r>
              <a:rPr lang="ca-ES" sz="7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ACTIVITAT DE DESENVOLUPAMENT</a:t>
            </a:r>
            <a:br>
              <a:rPr lang="ca-ES" sz="7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ca-ES" sz="4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Anem a la Fundació Joan Miró</a:t>
            </a:r>
            <a:endParaRPr lang="ca-ES" sz="4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6" name="Picture 4" descr="C:\Users\SoniaCV1\Downloads\ni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149080"/>
            <a:ext cx="1890210" cy="252028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Users\SoniaCV1\Desktop\2 correctisi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-28575"/>
            <a:ext cx="9124950" cy="691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irenelm1\Desktop\mur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725144"/>
            <a:ext cx="3093343" cy="160700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3672408"/>
          </a:xfrm>
        </p:spPr>
        <p:txBody>
          <a:bodyPr>
            <a:normAutofit fontScale="90000"/>
          </a:bodyPr>
          <a:lstStyle/>
          <a:p>
            <a:pPr algn="ctr"/>
            <a:r>
              <a:rPr lang="ca-ES" dirty="0" smtClean="0">
                <a:solidFill>
                  <a:schemeClr val="tx1"/>
                </a:solidFill>
              </a:rPr>
              <a:t/>
            </a:r>
            <a:br>
              <a:rPr lang="ca-ES" dirty="0" smtClean="0">
                <a:solidFill>
                  <a:schemeClr val="tx1"/>
                </a:solidFill>
              </a:rPr>
            </a:br>
            <a:r>
              <a:rPr lang="ca-ES" sz="7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ACTIVITAT DE SÍNTESI</a:t>
            </a:r>
            <a:br>
              <a:rPr lang="ca-ES" sz="7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ca-ES" sz="4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ca-ES" sz="4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ca-ES" sz="4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Creació </a:t>
            </a:r>
            <a:r>
              <a:rPr lang="ca-ES" sz="4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del </a:t>
            </a:r>
            <a:r>
              <a:rPr lang="ca-ES" sz="4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nostre </a:t>
            </a:r>
            <a:r>
              <a:rPr lang="ca-ES" sz="4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propi mural!</a:t>
            </a:r>
            <a:endParaRPr lang="ca-ES" sz="46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SoniaCV1\Downloads\mura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437112"/>
            <a:ext cx="2771800" cy="20788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SoniaCV1\Desktop\3 correctissi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6675"/>
            <a:ext cx="9134475" cy="699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1143000"/>
          </a:xfrm>
        </p:spPr>
        <p:txBody>
          <a:bodyPr/>
          <a:lstStyle/>
          <a:p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PROCÈS A SEGUIR</a:t>
            </a:r>
            <a:endParaRPr lang="ca-E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266" name="Picture 2" descr="C:\Users\SoniaCV1\Downloads\mesu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052736"/>
            <a:ext cx="1872208" cy="279434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267" name="Picture 3" descr="C:\Users\SoniaCV1\Downloads\ne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764704"/>
            <a:ext cx="1881569" cy="2808312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268" name="Picture 4" descr="C:\Users\SoniaCV1\Downloads\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4077072"/>
            <a:ext cx="3889507" cy="260597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2" descr="C:\Users\SoniaCV1\Downloads\P10101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564904"/>
            <a:ext cx="2808312" cy="2106234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51520" y="332656"/>
            <a:ext cx="8064896" cy="5517232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6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ca-ES" sz="2500" dirty="0" smtClean="0"/>
              <a:t>E</a:t>
            </a:r>
            <a:r>
              <a:rPr lang="ca-ES" sz="2500" dirty="0" smtClean="0"/>
              <a:t>ntitat educativa </a:t>
            </a:r>
          </a:p>
          <a:p>
            <a:pPr lvl="1" algn="just">
              <a:lnSpc>
                <a:spcPct val="150000"/>
              </a:lnSpc>
            </a:pPr>
            <a:r>
              <a:rPr lang="ca-ES" sz="2500" dirty="0" smtClean="0"/>
              <a:t>Fundació Joan Miró</a:t>
            </a:r>
          </a:p>
          <a:p>
            <a:pPr lvl="1" algn="just">
              <a:lnSpc>
                <a:spcPct val="150000"/>
              </a:lnSpc>
            </a:pPr>
            <a:r>
              <a:rPr lang="ca-ES" sz="2500" dirty="0" smtClean="0"/>
              <a:t>Accessibilitat</a:t>
            </a:r>
            <a:endParaRPr lang="ca-ES" sz="2500" dirty="0" smtClean="0"/>
          </a:p>
          <a:p>
            <a:pPr algn="just">
              <a:lnSpc>
                <a:spcPct val="150000"/>
              </a:lnSpc>
            </a:pPr>
            <a:r>
              <a:rPr lang="ca-ES" sz="2500" dirty="0" smtClean="0"/>
              <a:t>Unitat didàctica: L’abstracció en els murals</a:t>
            </a:r>
          </a:p>
          <a:p>
            <a:pPr lvl="1" algn="just">
              <a:lnSpc>
                <a:spcPct val="150000"/>
              </a:lnSpc>
            </a:pPr>
            <a:r>
              <a:rPr lang="ca-ES" sz="2500" dirty="0" smtClean="0"/>
              <a:t>Àrees implicades</a:t>
            </a:r>
          </a:p>
          <a:p>
            <a:pPr lvl="1" algn="just">
              <a:lnSpc>
                <a:spcPct val="150000"/>
              </a:lnSpc>
            </a:pPr>
            <a:r>
              <a:rPr lang="ca-ES" sz="2500" dirty="0" smtClean="0"/>
              <a:t>Edats</a:t>
            </a:r>
          </a:p>
          <a:p>
            <a:pPr lvl="1" algn="just">
              <a:lnSpc>
                <a:spcPct val="150000"/>
              </a:lnSpc>
            </a:pPr>
            <a:r>
              <a:rPr lang="ca-ES" sz="2500" dirty="0" smtClean="0"/>
              <a:t>Competències </a:t>
            </a:r>
          </a:p>
          <a:p>
            <a:pPr lvl="1" algn="just">
              <a:lnSpc>
                <a:spcPct val="150000"/>
              </a:lnSpc>
            </a:pPr>
            <a:r>
              <a:rPr lang="ca-ES" sz="2500" dirty="0" smtClean="0"/>
              <a:t>Objectius</a:t>
            </a:r>
          </a:p>
          <a:p>
            <a:pPr lvl="1" algn="just">
              <a:lnSpc>
                <a:spcPct val="150000"/>
              </a:lnSpc>
            </a:pPr>
            <a:r>
              <a:rPr lang="ca-ES" sz="2500" dirty="0" smtClean="0"/>
              <a:t>Continguts</a:t>
            </a:r>
          </a:p>
          <a:p>
            <a:pPr algn="just">
              <a:lnSpc>
                <a:spcPct val="150000"/>
              </a:lnSpc>
            </a:pPr>
            <a:r>
              <a:rPr lang="ca-ES" sz="2500" dirty="0" smtClean="0"/>
              <a:t>Proposta d’Intervenció: L’abstracció en els murals</a:t>
            </a:r>
          </a:p>
          <a:p>
            <a:pPr lvl="1" algn="just">
              <a:lnSpc>
                <a:spcPct val="150000"/>
              </a:lnSpc>
            </a:pPr>
            <a:r>
              <a:rPr lang="ca-ES" sz="2500" dirty="0" smtClean="0"/>
              <a:t>Activitat inicial</a:t>
            </a:r>
          </a:p>
          <a:p>
            <a:pPr lvl="1" algn="just">
              <a:lnSpc>
                <a:spcPct val="150000"/>
              </a:lnSpc>
            </a:pPr>
            <a:r>
              <a:rPr lang="ca-ES" sz="2500" dirty="0" smtClean="0"/>
              <a:t>Activitat de desenvolupament</a:t>
            </a:r>
          </a:p>
          <a:p>
            <a:pPr lvl="1" algn="just">
              <a:lnSpc>
                <a:spcPct val="150000"/>
              </a:lnSpc>
            </a:pPr>
            <a:r>
              <a:rPr lang="ca-ES" sz="2500" dirty="0" smtClean="0"/>
              <a:t>Activitat de síntesi</a:t>
            </a:r>
          </a:p>
          <a:p>
            <a:pPr algn="just">
              <a:lnSpc>
                <a:spcPct val="150000"/>
              </a:lnSpc>
            </a:pPr>
            <a:r>
              <a:rPr lang="ca-ES" sz="2500" dirty="0" smtClean="0"/>
              <a:t>Conclusions</a:t>
            </a:r>
            <a:endParaRPr lang="ca-ES" sz="2500" dirty="0" smtClean="0"/>
          </a:p>
          <a:p>
            <a:pPr algn="just">
              <a:lnSpc>
                <a:spcPct val="150000"/>
              </a:lnSpc>
            </a:pPr>
            <a:r>
              <a:rPr lang="ca-ES" sz="2500" dirty="0" smtClean="0"/>
              <a:t>Referències</a:t>
            </a:r>
          </a:p>
          <a:p>
            <a:pPr lvl="1" algn="just">
              <a:lnSpc>
                <a:spcPct val="150000"/>
              </a:lnSpc>
            </a:pPr>
            <a:endParaRPr lang="ca-ES" sz="1600" dirty="0" smtClean="0"/>
          </a:p>
          <a:p>
            <a:pPr lvl="1" algn="just">
              <a:lnSpc>
                <a:spcPct val="150000"/>
              </a:lnSpc>
            </a:pPr>
            <a:endParaRPr lang="ca-ES" dirty="0" smtClean="0"/>
          </a:p>
          <a:p>
            <a:pPr algn="just">
              <a:lnSpc>
                <a:spcPct val="150000"/>
              </a:lnSpc>
              <a:buNone/>
            </a:pPr>
            <a:endParaRPr lang="ca-ES" dirty="0" smtClean="0"/>
          </a:p>
          <a:p>
            <a:pPr algn="just">
              <a:lnSpc>
                <a:spcPct val="150000"/>
              </a:lnSpc>
            </a:pPr>
            <a:endParaRPr lang="ca-ES" dirty="0"/>
          </a:p>
          <a:p>
            <a:pPr algn="just">
              <a:lnSpc>
                <a:spcPct val="150000"/>
              </a:lnSpc>
              <a:buNone/>
            </a:pPr>
            <a:endParaRPr lang="ca-ES" dirty="0" smtClean="0"/>
          </a:p>
          <a:p>
            <a:pPr algn="just">
              <a:lnSpc>
                <a:spcPct val="150000"/>
              </a:lnSpc>
              <a:buNone/>
            </a:pPr>
            <a:endParaRPr lang="ca-ES" dirty="0" smtClean="0"/>
          </a:p>
          <a:p>
            <a:pPr algn="just">
              <a:lnSpc>
                <a:spcPct val="150000"/>
              </a:lnSpc>
              <a:buNone/>
            </a:pPr>
            <a:endParaRPr lang="ca-ES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29200" y="332656"/>
            <a:ext cx="8229600" cy="1143000"/>
          </a:xfrm>
        </p:spPr>
        <p:txBody>
          <a:bodyPr/>
          <a:lstStyle/>
          <a:p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ÍNDEX</a:t>
            </a:r>
            <a:endParaRPr lang="ca-ES" dirty="0">
              <a:solidFill>
                <a:schemeClr val="tx1"/>
              </a:solidFill>
            </a:endParaRPr>
          </a:p>
        </p:txBody>
      </p:sp>
      <p:pic>
        <p:nvPicPr>
          <p:cNvPr id="14339" name="Picture 3" descr="C:\Users\SoniaCV1\Downloads\guape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717032"/>
            <a:ext cx="2695575" cy="2857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SoniaCV1\Downloads\pint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3240360" cy="243027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6" descr="C:\Users\SoniaCV1\Downloads\P10101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4664"/>
            <a:ext cx="3096344" cy="2322258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291" name="Picture 3" descr="C:\Users\SoniaCV1\Downloads\P10101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284984"/>
            <a:ext cx="3048000" cy="2286000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292" name="Picture 4" descr="C:\Users\SoniaCV1\Downloads\fmistral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573016"/>
            <a:ext cx="4736526" cy="2664296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1196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ca-ES" sz="3300" dirty="0" smtClean="0"/>
              <a:t>Hem pogut treballar una </a:t>
            </a:r>
            <a:r>
              <a:rPr lang="ca-ES" sz="3300" dirty="0" smtClean="0"/>
              <a:t>entitat que desconeixíem</a:t>
            </a:r>
            <a:endParaRPr lang="ca-ES" sz="3300" dirty="0" smtClean="0"/>
          </a:p>
          <a:p>
            <a:pPr algn="just">
              <a:lnSpc>
                <a:spcPct val="160000"/>
              </a:lnSpc>
            </a:pPr>
            <a:r>
              <a:rPr lang="ca-ES" sz="3300" dirty="0" smtClean="0"/>
              <a:t>Hem après a dissenyar una proposta educativa </a:t>
            </a:r>
            <a:r>
              <a:rPr lang="ca-ES" sz="3300" dirty="0" smtClean="0"/>
              <a:t>tot posant-nos en el paper del mestre</a:t>
            </a:r>
            <a:endParaRPr lang="ca-ES" sz="3300" dirty="0" smtClean="0"/>
          </a:p>
          <a:p>
            <a:pPr algn="just">
              <a:lnSpc>
                <a:spcPct val="160000"/>
              </a:lnSpc>
            </a:pPr>
            <a:r>
              <a:rPr lang="ca-ES" sz="3300" dirty="0" err="1" smtClean="0"/>
              <a:t>Interioritzar</a:t>
            </a:r>
            <a:r>
              <a:rPr lang="ca-ES" sz="3300" dirty="0" smtClean="0"/>
              <a:t> i posar en pràctica aspectes </a:t>
            </a:r>
            <a:r>
              <a:rPr lang="ca-ES" sz="3300" dirty="0" smtClean="0"/>
              <a:t>de les tres àrees del mòdul </a:t>
            </a:r>
          </a:p>
          <a:p>
            <a:pPr algn="just">
              <a:lnSpc>
                <a:spcPct val="160000"/>
              </a:lnSpc>
            </a:pPr>
            <a:r>
              <a:rPr lang="ca-ES" sz="3300" dirty="0" smtClean="0"/>
              <a:t>Visió més crítica cap a </a:t>
            </a:r>
            <a:r>
              <a:rPr lang="ca-ES" sz="3300" dirty="0" smtClean="0"/>
              <a:t>l’accessibilitat</a:t>
            </a:r>
          </a:p>
          <a:p>
            <a:pPr algn="just">
              <a:lnSpc>
                <a:spcPct val="160000"/>
              </a:lnSpc>
            </a:pPr>
            <a:r>
              <a:rPr lang="ca-ES" sz="3300" dirty="0" smtClean="0"/>
              <a:t>Nova eina de </a:t>
            </a:r>
            <a:r>
              <a:rPr lang="ca-ES" sz="3300" dirty="0" smtClean="0"/>
              <a:t>treball: </a:t>
            </a:r>
            <a:r>
              <a:rPr lang="ca-ES" sz="3300" dirty="0" err="1" smtClean="0"/>
              <a:t>Wikispaces</a:t>
            </a:r>
            <a:endParaRPr lang="ca-ES" sz="3300" dirty="0" smtClean="0"/>
          </a:p>
          <a:p>
            <a:pPr algn="just">
              <a:lnSpc>
                <a:spcPct val="160000"/>
              </a:lnSpc>
            </a:pPr>
            <a:r>
              <a:rPr lang="ca-ES" sz="3300" dirty="0" smtClean="0"/>
              <a:t>Treball </a:t>
            </a:r>
            <a:r>
              <a:rPr lang="ca-ES" sz="3300" dirty="0" smtClean="0"/>
              <a:t>cooperatiu</a:t>
            </a:r>
          </a:p>
          <a:p>
            <a:pPr>
              <a:buNone/>
            </a:pPr>
            <a:endParaRPr lang="ca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Conclusions</a:t>
            </a:r>
            <a:endParaRPr lang="ca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ca-ES" sz="1800" dirty="0" smtClean="0"/>
              <a:t>El currículum d’Educació Primària (</a:t>
            </a:r>
            <a:r>
              <a:rPr lang="ca-ES" sz="1800" dirty="0" err="1" smtClean="0"/>
              <a:t>pdf</a:t>
            </a:r>
            <a:r>
              <a:rPr lang="ca-ES" sz="18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ca-ES" sz="1800" i="1" dirty="0" smtClean="0"/>
              <a:t>Contramur: Mural a les escoles </a:t>
            </a:r>
            <a:r>
              <a:rPr lang="ca-ES" sz="1800" dirty="0" smtClean="0"/>
              <a:t>[ En línia ]</a:t>
            </a:r>
            <a:r>
              <a:rPr lang="ca-ES" sz="1800" i="1" dirty="0" smtClean="0"/>
              <a:t> </a:t>
            </a:r>
            <a:r>
              <a:rPr lang="ca-ES" sz="1800" dirty="0" smtClean="0">
                <a:hlinkClick r:id="rId2"/>
              </a:rPr>
              <a:t>http</a:t>
            </a:r>
            <a:r>
              <a:rPr lang="ca-ES" sz="1800" dirty="0" smtClean="0">
                <a:hlinkClick r:id="rId2"/>
              </a:rPr>
              <a:t>://</a:t>
            </a:r>
            <a:r>
              <a:rPr lang="ca-ES" sz="1800" dirty="0" smtClean="0">
                <a:hlinkClick r:id="rId2"/>
              </a:rPr>
              <a:t>contramurmuralalesescoles.blogspot.com/2011/04/escola-frederic-mistralgigantografia.html</a:t>
            </a:r>
            <a:endParaRPr lang="ca-ES" sz="1800" dirty="0" smtClean="0"/>
          </a:p>
          <a:p>
            <a:pPr algn="just">
              <a:lnSpc>
                <a:spcPct val="150000"/>
              </a:lnSpc>
            </a:pPr>
            <a:r>
              <a:rPr lang="ca-ES" sz="1800" dirty="0" smtClean="0"/>
              <a:t>Lectura </a:t>
            </a:r>
            <a:r>
              <a:rPr lang="ca-ES" sz="1800" dirty="0" err="1" smtClean="0"/>
              <a:t>fácil</a:t>
            </a:r>
            <a:r>
              <a:rPr lang="ca-ES" sz="1800" dirty="0" smtClean="0"/>
              <a:t> ( </a:t>
            </a:r>
            <a:r>
              <a:rPr lang="ca-ES" sz="1800" dirty="0" err="1" smtClean="0"/>
              <a:t>blink</a:t>
            </a:r>
            <a:r>
              <a:rPr lang="ca-ES" sz="1800" dirty="0" smtClean="0"/>
              <a:t> )</a:t>
            </a:r>
          </a:p>
          <a:p>
            <a:pPr algn="just">
              <a:lnSpc>
                <a:spcPct val="150000"/>
              </a:lnSpc>
            </a:pPr>
            <a:r>
              <a:rPr lang="ca-ES" sz="1800" dirty="0" smtClean="0"/>
              <a:t>F</a:t>
            </a:r>
            <a:r>
              <a:rPr lang="ca-ES" sz="1800" dirty="0" smtClean="0"/>
              <a:t>àcil lectura ( </a:t>
            </a:r>
            <a:r>
              <a:rPr lang="ca-ES" sz="1800" dirty="0" err="1" smtClean="0"/>
              <a:t>blink</a:t>
            </a:r>
            <a:r>
              <a:rPr lang="ca-ES" sz="1800" dirty="0" smtClean="0"/>
              <a:t> )</a:t>
            </a:r>
          </a:p>
          <a:p>
            <a:pPr algn="just">
              <a:lnSpc>
                <a:spcPct val="150000"/>
              </a:lnSpc>
            </a:pPr>
            <a:r>
              <a:rPr lang="ca-ES" sz="1800" dirty="0" err="1" smtClean="0"/>
              <a:t>Minusval</a:t>
            </a:r>
            <a:r>
              <a:rPr lang="ca-ES" sz="1800" dirty="0" smtClean="0"/>
              <a:t> Especial Accessibilitat ( </a:t>
            </a:r>
            <a:r>
              <a:rPr lang="ca-ES" sz="1800" dirty="0" err="1" smtClean="0"/>
              <a:t>blink</a:t>
            </a:r>
            <a:r>
              <a:rPr lang="ca-ES" sz="1800" dirty="0" smtClean="0"/>
              <a:t> )</a:t>
            </a:r>
            <a:endParaRPr lang="ca-ES" sz="1800" dirty="0" smtClean="0"/>
          </a:p>
          <a:p>
            <a:pPr algn="just">
              <a:lnSpc>
                <a:spcPct val="150000"/>
              </a:lnSpc>
            </a:pPr>
            <a:r>
              <a:rPr lang="ca-ES" sz="1800" dirty="0" smtClean="0"/>
              <a:t>Taules de desenvolupament ( Apunts de PED )</a:t>
            </a:r>
          </a:p>
          <a:p>
            <a:pPr algn="just">
              <a:lnSpc>
                <a:spcPct val="150000"/>
              </a:lnSpc>
            </a:pPr>
            <a:r>
              <a:rPr lang="ca-ES" sz="1800" i="1" dirty="0" smtClean="0"/>
              <a:t>Fundació Joan Miró </a:t>
            </a:r>
            <a:r>
              <a:rPr lang="ca-ES" sz="1800" dirty="0" smtClean="0"/>
              <a:t>[ En línia ] </a:t>
            </a:r>
            <a:r>
              <a:rPr lang="ca-ES" sz="1800" dirty="0" smtClean="0">
                <a:hlinkClick r:id="rId3"/>
              </a:rPr>
              <a:t>http</a:t>
            </a:r>
            <a:r>
              <a:rPr lang="ca-ES" sz="1800" dirty="0" smtClean="0">
                <a:hlinkClick r:id="rId3"/>
              </a:rPr>
              <a:t>://</a:t>
            </a:r>
            <a:r>
              <a:rPr lang="ca-ES" sz="1800" dirty="0" smtClean="0">
                <a:hlinkClick r:id="rId3"/>
              </a:rPr>
              <a:t>www.fundaciomiro-bcn.org/</a:t>
            </a:r>
            <a:endParaRPr lang="ca-ES" sz="1800" dirty="0" smtClean="0"/>
          </a:p>
          <a:p>
            <a:endParaRPr lang="ca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195736" y="260648"/>
            <a:ext cx="8229600" cy="1143000"/>
          </a:xfrm>
        </p:spPr>
        <p:txBody>
          <a:bodyPr/>
          <a:lstStyle/>
          <a:p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Referències</a:t>
            </a:r>
            <a:endParaRPr lang="ca-ES" dirty="0">
              <a:solidFill>
                <a:schemeClr val="tx1"/>
              </a:solidFill>
            </a:endParaRPr>
          </a:p>
        </p:txBody>
      </p:sp>
      <p:pic>
        <p:nvPicPr>
          <p:cNvPr id="10242" name="Picture 2" descr="C:\Users\irenelm1\Desktop\web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897" y="0"/>
            <a:ext cx="2476103" cy="1341568"/>
          </a:xfrm>
          <a:prstGeom prst="rect">
            <a:avLst/>
          </a:prstGeom>
          <a:noFill/>
        </p:spPr>
      </p:pic>
      <p:pic>
        <p:nvPicPr>
          <p:cNvPr id="10243" name="Picture 3" descr="C:\Users\irenelm1\Desktop\bibliografi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80120" cy="1464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ca-ES" dirty="0" smtClean="0"/>
              <a:t>Què és?</a:t>
            </a:r>
          </a:p>
          <a:p>
            <a:pPr algn="just">
              <a:lnSpc>
                <a:spcPct val="150000"/>
              </a:lnSpc>
            </a:pPr>
            <a:r>
              <a:rPr lang="ca-ES" dirty="0" smtClean="0"/>
              <a:t>Per </a:t>
            </a:r>
            <a:r>
              <a:rPr lang="ca-ES" dirty="0" smtClean="0"/>
              <a:t>què l’hem triat?</a:t>
            </a:r>
          </a:p>
          <a:p>
            <a:pPr algn="just">
              <a:lnSpc>
                <a:spcPct val="150000"/>
              </a:lnSpc>
            </a:pPr>
            <a:r>
              <a:rPr lang="ca-ES" dirty="0" smtClean="0"/>
              <a:t>Què ofereix als alumnes?</a:t>
            </a:r>
          </a:p>
          <a:p>
            <a:endParaRPr lang="ca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FUNDACIÓ JOAN MIRÓ</a:t>
            </a:r>
            <a:endParaRPr lang="ca-E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 descr="C:\Users\irenelm1\Desktop\joan miro escala evas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492896"/>
            <a:ext cx="2857500" cy="3810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L’accessibilitat de </a:t>
            </a:r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l’entitat</a:t>
            </a:r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ca-ES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Tecnologies de la informació, comunicació i senyalització ( tics)</a:t>
            </a:r>
            <a:endParaRPr lang="ca-E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7" name="Picture 5" descr="I:\IMG00008-20111111-1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2"/>
            <a:ext cx="2976329" cy="2232248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6 CuadroTexto"/>
          <p:cNvSpPr txBox="1"/>
          <p:nvPr/>
        </p:nvSpPr>
        <p:spPr>
          <a:xfrm>
            <a:off x="251520" y="134076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 smtClean="0"/>
              <a:t>Aspectes a destacar</a:t>
            </a:r>
            <a:endParaRPr lang="ca-ES" sz="2400" b="1" dirty="0"/>
          </a:p>
        </p:txBody>
      </p:sp>
      <p:pic>
        <p:nvPicPr>
          <p:cNvPr id="2051" name="Picture 3" descr="C:\Users\SoniaCV1\Downloads\380323_10150389380222970_505707969_8274198_1918256574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437112"/>
            <a:ext cx="2992603" cy="2244452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3" name="Picture 5" descr="C:\Users\SoniaCV1\Downloads\387104_10150389379517970_505707969_8274190_596284503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437112"/>
            <a:ext cx="2808312" cy="2264028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5" name="Picture 7" descr="C:\Users\SoniaCV1\Downloads\391960_10150389379267970_505707969_8274186_1596043960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844824"/>
            <a:ext cx="2808312" cy="2304256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L’ACCESSIBILITAT DE L’ENTITAT</a:t>
            </a:r>
            <a:b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ca-ES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Tecnologies </a:t>
            </a:r>
            <a:r>
              <a:rPr lang="ca-ES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 la informació, comunicació i senyalització ( tics)</a:t>
            </a:r>
            <a:endParaRPr lang="ca-E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95536" y="1340768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400" b="1" dirty="0" smtClean="0"/>
              <a:t>Aspectes a millorar</a:t>
            </a:r>
            <a:endParaRPr lang="ca-ES" sz="2400" b="1" dirty="0"/>
          </a:p>
        </p:txBody>
      </p:sp>
      <p:pic>
        <p:nvPicPr>
          <p:cNvPr id="5" name="Picture 3" descr="I:\IMG00006-20111111-1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3240360" cy="2268252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4" descr="I:\IMG00009-20111111-16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365104"/>
            <a:ext cx="3096344" cy="2322258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4" name="Picture 2" descr="I:\ceac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844824"/>
            <a:ext cx="3096344" cy="2211397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5" name="Picture 3" descr="C:\Users\SoniaCV1\Downloads\388094_10150389379587970_505707969_8274191_1753330922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365104"/>
            <a:ext cx="3240360" cy="2376264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3356992"/>
            <a:ext cx="7848872" cy="1656184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ca-ES" dirty="0" smtClean="0"/>
              <a:t>Àrea implicada</a:t>
            </a:r>
          </a:p>
          <a:p>
            <a:pPr lvl="1" algn="just">
              <a:lnSpc>
                <a:spcPct val="150000"/>
              </a:lnSpc>
            </a:pPr>
            <a:r>
              <a:rPr lang="ca-ES" dirty="0" smtClean="0"/>
              <a:t>Educació Visual </a:t>
            </a:r>
            <a:r>
              <a:rPr lang="ca-ES" dirty="0" smtClean="0"/>
              <a:t>i </a:t>
            </a:r>
            <a:r>
              <a:rPr lang="ca-ES" dirty="0" smtClean="0"/>
              <a:t>Plàstica</a:t>
            </a:r>
            <a:endParaRPr lang="ca-ES" dirty="0" smtClean="0"/>
          </a:p>
          <a:p>
            <a:endParaRPr lang="ca-ES" dirty="0" smtClean="0"/>
          </a:p>
          <a:p>
            <a:endParaRPr lang="ca-ES" dirty="0" smtClean="0"/>
          </a:p>
          <a:p>
            <a:pPr>
              <a:buNone/>
            </a:pPr>
            <a:endParaRPr lang="ca-ES" dirty="0" smtClean="0"/>
          </a:p>
          <a:p>
            <a:endParaRPr lang="ca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Unitat </a:t>
            </a:r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didàctica: </a:t>
            </a:r>
            <a:b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ca-ES" sz="24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l’ABSTRACCIÓ</a:t>
            </a:r>
            <a:r>
              <a:rPr lang="ca-ES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EN ELS MURALS</a:t>
            </a:r>
            <a:endParaRPr lang="ca-ES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C:\Users\irenelm1\Desktop\plastica.jp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09520" cy="3038847"/>
          </a:xfrm>
          <a:prstGeom prst="rect">
            <a:avLst/>
          </a:prstGeom>
          <a:noFill/>
        </p:spPr>
      </p:pic>
      <p:pic>
        <p:nvPicPr>
          <p:cNvPr id="4099" name="Picture 3" descr="C:\Users\SoniaCV1\Downloads\mi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20888"/>
            <a:ext cx="3305175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544616"/>
          </a:xfrm>
        </p:spPr>
        <p:txBody>
          <a:bodyPr/>
          <a:lstStyle/>
          <a:p>
            <a:r>
              <a:rPr lang="ca-E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Cicle mitjà ( 8 – 10 anys )</a:t>
            </a:r>
          </a:p>
          <a:p>
            <a:pPr>
              <a:buNone/>
            </a:pPr>
            <a:endParaRPr lang="ca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23530" y="1124744"/>
          <a:ext cx="8568951" cy="4330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2088"/>
                <a:gridCol w="2902387"/>
                <a:gridCol w="2142238"/>
                <a:gridCol w="2142238"/>
              </a:tblGrid>
              <a:tr h="1181980">
                <a:tc>
                  <a:txBody>
                    <a:bodyPr/>
                    <a:lstStyle/>
                    <a:p>
                      <a:r>
                        <a:rPr lang="ca-ES" dirty="0" smtClean="0"/>
                        <a:t>7 – 9 anys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 smtClean="0"/>
                        <a:t>Aspectes</a:t>
                      </a:r>
                      <a:r>
                        <a:rPr lang="ca-ES" baseline="0" dirty="0" smtClean="0"/>
                        <a:t> físics i motrius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 smtClean="0"/>
                        <a:t>Llenguatge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 smtClean="0"/>
                        <a:t>Aspectes socials</a:t>
                      </a:r>
                      <a:r>
                        <a:rPr lang="ca-ES" baseline="0" dirty="0" smtClean="0"/>
                        <a:t> i emocionals</a:t>
                      </a:r>
                      <a:endParaRPr lang="ca-ES" dirty="0"/>
                    </a:p>
                  </a:txBody>
                  <a:tcPr/>
                </a:tc>
              </a:tr>
              <a:tr h="984983">
                <a:tc>
                  <a:txBody>
                    <a:bodyPr/>
                    <a:lstStyle/>
                    <a:p>
                      <a:r>
                        <a:rPr lang="ca-ES" dirty="0" err="1" smtClean="0"/>
                        <a:t>Piaget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a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ca-E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ca-E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Capaç d’argumentar el que fa.</a:t>
                      </a:r>
                      <a:endParaRPr lang="ca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ca-E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Pot analitzar els seus sentiments.</a:t>
                      </a:r>
                    </a:p>
                    <a:p>
                      <a:r>
                        <a:rPr kumimoji="0" lang="ca-E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Gaudeixen de més autonomia</a:t>
                      </a:r>
                      <a:endParaRPr lang="ca-ES" sz="1050" dirty="0"/>
                    </a:p>
                  </a:txBody>
                  <a:tcPr/>
                </a:tc>
              </a:tr>
              <a:tr h="2081509">
                <a:tc>
                  <a:txBody>
                    <a:bodyPr/>
                    <a:lstStyle/>
                    <a:p>
                      <a:r>
                        <a:rPr lang="ca-ES" dirty="0" err="1" smtClean="0"/>
                        <a:t>Wallon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ca-ES" sz="1600" dirty="0">
                          <a:latin typeface="+mn-lt"/>
                          <a:ea typeface="Calibri"/>
                          <a:cs typeface="Times New Roman"/>
                        </a:rPr>
                        <a:t>El nen assoleix la seva </a:t>
                      </a:r>
                      <a:r>
                        <a:rPr lang="ca-ES" sz="1600" dirty="0" smtClean="0">
                          <a:latin typeface="+mn-lt"/>
                          <a:ea typeface="Calibri"/>
                          <a:cs typeface="Times New Roman"/>
                        </a:rPr>
                        <a:t>autonomia.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ES" sz="1600" dirty="0" err="1" smtClean="0">
                          <a:latin typeface="+mn-lt"/>
                          <a:ea typeface="Calibri"/>
                          <a:cs typeface="Times New Roman"/>
                        </a:rPr>
                        <a:t>Pren</a:t>
                      </a:r>
                      <a:r>
                        <a:rPr lang="es-E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ES" sz="1600" dirty="0" err="1" smtClean="0">
                          <a:latin typeface="+mn-lt"/>
                          <a:ea typeface="Calibri"/>
                          <a:cs typeface="Times New Roman"/>
                        </a:rPr>
                        <a:t>consciència</a:t>
                      </a:r>
                      <a:r>
                        <a:rPr lang="es-E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ES" sz="1600" dirty="0" err="1" smtClean="0">
                          <a:latin typeface="+mn-lt"/>
                          <a:ea typeface="Calibri"/>
                          <a:cs typeface="Times New Roman"/>
                        </a:rPr>
                        <a:t>dels</a:t>
                      </a:r>
                      <a:r>
                        <a:rPr lang="es-E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ES" sz="1600" dirty="0" err="1" smtClean="0">
                          <a:latin typeface="+mn-lt"/>
                          <a:ea typeface="Calibri"/>
                          <a:cs typeface="Times New Roman"/>
                        </a:rPr>
                        <a:t>diferents</a:t>
                      </a:r>
                      <a:r>
                        <a:rPr lang="es-E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ES" sz="1600" dirty="0" err="1" smtClean="0">
                          <a:latin typeface="+mn-lt"/>
                          <a:ea typeface="Calibri"/>
                          <a:cs typeface="Times New Roman"/>
                        </a:rPr>
                        <a:t>elements</a:t>
                      </a:r>
                      <a:r>
                        <a:rPr lang="es-E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ES" sz="1600" dirty="0" err="1" smtClean="0">
                          <a:latin typeface="+mn-lt"/>
                          <a:ea typeface="Calibri"/>
                          <a:cs typeface="Times New Roman"/>
                        </a:rPr>
                        <a:t>corporals</a:t>
                      </a:r>
                      <a:r>
                        <a:rPr lang="es-ES" sz="1600" dirty="0" smtClean="0">
                          <a:latin typeface="+mn-lt"/>
                          <a:ea typeface="Calibri"/>
                          <a:cs typeface="Times New Roman"/>
                        </a:rPr>
                        <a:t> i el control de la </a:t>
                      </a:r>
                      <a:r>
                        <a:rPr lang="es-ES" sz="1600" dirty="0" err="1" smtClean="0">
                          <a:latin typeface="+mn-lt"/>
                          <a:ea typeface="Calibri"/>
                          <a:cs typeface="Times New Roman"/>
                        </a:rPr>
                        <a:t>seva</a:t>
                      </a:r>
                      <a:r>
                        <a:rPr lang="es-E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s-ES" sz="1600" dirty="0" err="1" smtClean="0">
                          <a:latin typeface="+mn-lt"/>
                          <a:ea typeface="Calibri"/>
                          <a:cs typeface="Times New Roman"/>
                        </a:rPr>
                        <a:t>mobilització</a:t>
                      </a:r>
                      <a:r>
                        <a:rPr lang="es-ES" sz="1600" dirty="0" smtClean="0"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endParaRPr lang="ca-ES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9535" marR="89535" marT="0" marB="0"/>
                </a:tc>
                <a:tc>
                  <a:txBody>
                    <a:bodyPr/>
                    <a:lstStyle/>
                    <a:p>
                      <a:endParaRPr lang="ca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ca-ES" sz="1600" dirty="0" smtClean="0">
                          <a:latin typeface="+mn-lt"/>
                          <a:ea typeface="Calibri"/>
                          <a:cs typeface="Times New Roman"/>
                        </a:rPr>
                        <a:t>Grups </a:t>
                      </a:r>
                      <a:r>
                        <a:rPr lang="ca-ES" sz="1600" dirty="0">
                          <a:latin typeface="+mn-lt"/>
                          <a:ea typeface="Calibri"/>
                          <a:cs typeface="Times New Roman"/>
                        </a:rPr>
                        <a:t>constituïts de manera estable, selectiva, homogènia i jeràrquica.</a:t>
                      </a:r>
                      <a:endParaRPr lang="ca-E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9535" marR="89535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/>
          <a:lstStyle/>
          <a:p>
            <a:r>
              <a:rPr lang="ca-E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Cicle mitjà ( 8 – 10 </a:t>
            </a:r>
            <a:r>
              <a:rPr lang="ca-E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anys )</a:t>
            </a:r>
            <a:endParaRPr lang="ca-E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ca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55576" y="836711"/>
          <a:ext cx="8208911" cy="5908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2173"/>
                <a:gridCol w="3103369"/>
                <a:gridCol w="3103369"/>
              </a:tblGrid>
              <a:tr h="689046">
                <a:tc>
                  <a:txBody>
                    <a:bodyPr/>
                    <a:lstStyle/>
                    <a:p>
                      <a:r>
                        <a:rPr lang="ca-ES" dirty="0" smtClean="0"/>
                        <a:t>7 – 9 anys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 smtClean="0"/>
                        <a:t>Aspectes socials</a:t>
                      </a:r>
                      <a:r>
                        <a:rPr lang="ca-ES" baseline="0" dirty="0" smtClean="0"/>
                        <a:t> i emocionals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dirty="0" smtClean="0"/>
                        <a:t>Cognició i pensament</a:t>
                      </a:r>
                      <a:endParaRPr lang="ca-ES" dirty="0"/>
                    </a:p>
                  </a:txBody>
                  <a:tcPr/>
                </a:tc>
              </a:tr>
              <a:tr h="3543775">
                <a:tc>
                  <a:txBody>
                    <a:bodyPr/>
                    <a:lstStyle/>
                    <a:p>
                      <a:r>
                        <a:rPr lang="ca-ES" dirty="0" err="1" smtClean="0"/>
                        <a:t>Vigotsky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ca-ES" sz="1600" dirty="0">
                          <a:latin typeface="+mn-lt"/>
                          <a:ea typeface="Calibri"/>
                          <a:cs typeface="Times New Roman"/>
                        </a:rPr>
                        <a:t>El mestre duu a terme un </a:t>
                      </a:r>
                      <a:r>
                        <a:rPr lang="ca-ES" sz="1600" dirty="0" smtClean="0">
                          <a:latin typeface="+mn-lt"/>
                          <a:ea typeface="Calibri"/>
                          <a:cs typeface="Times New Roman"/>
                        </a:rPr>
                        <a:t>ensenyament </a:t>
                      </a:r>
                      <a:r>
                        <a:rPr lang="ca-ES" sz="1600" dirty="0">
                          <a:latin typeface="+mn-lt"/>
                          <a:ea typeface="Calibri"/>
                          <a:cs typeface="Times New Roman"/>
                        </a:rPr>
                        <a:t>recíproc dins </a:t>
                      </a:r>
                      <a:r>
                        <a:rPr lang="ca-ES" sz="1600" dirty="0" smtClean="0">
                          <a:latin typeface="+mn-lt"/>
                          <a:ea typeface="Calibri"/>
                          <a:cs typeface="Times New Roman"/>
                        </a:rPr>
                        <a:t>l'aula, </a:t>
                      </a:r>
                      <a:r>
                        <a:rPr lang="ca-ES" sz="1600" dirty="0">
                          <a:latin typeface="+mn-lt"/>
                          <a:ea typeface="Calibri"/>
                          <a:cs typeface="Times New Roman"/>
                        </a:rPr>
                        <a:t>ja que fomenta el diàleg entre ell i els seus alumnes</a:t>
                      </a:r>
                      <a:r>
                        <a:rPr lang="ca-ES" sz="1600" dirty="0" smtClean="0"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ca-ES" sz="1600" dirty="0" smtClean="0">
                          <a:latin typeface="+mn-lt"/>
                          <a:ea typeface="Calibri"/>
                          <a:cs typeface="Times New Roman"/>
                        </a:rPr>
                        <a:t>S'ha de potenciar el treball cooperatiu entre els alumnes, ja que això  permet que els nens que disposen de menys coneixements puguin adquirir nous sabers.</a:t>
                      </a:r>
                      <a:endParaRPr lang="ca-ES" sz="1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ca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9535" marR="89535" marT="0" marB="0"/>
                </a:tc>
                <a:tc>
                  <a:txBody>
                    <a:bodyPr/>
                    <a:lstStyle/>
                    <a:p>
                      <a:endParaRPr lang="ca-ES" dirty="0"/>
                    </a:p>
                  </a:txBody>
                  <a:tcPr/>
                </a:tc>
              </a:tr>
              <a:tr h="1672078">
                <a:tc>
                  <a:txBody>
                    <a:bodyPr/>
                    <a:lstStyle/>
                    <a:p>
                      <a:r>
                        <a:rPr lang="ca-ES" dirty="0" err="1" smtClean="0"/>
                        <a:t>Erickson</a:t>
                      </a:r>
                      <a:endParaRPr lang="ca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ca-ES" sz="1600" dirty="0">
                          <a:latin typeface="+mn-lt"/>
                          <a:ea typeface="Calibri"/>
                          <a:cs typeface="Times New Roman"/>
                        </a:rPr>
                        <a:t>Afrontar els sentiments.</a:t>
                      </a:r>
                      <a:endParaRPr lang="ca-E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9535" marR="89535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ca-ES" sz="1600" dirty="0">
                          <a:latin typeface="+mn-lt"/>
                          <a:ea typeface="Calibri"/>
                          <a:cs typeface="Times New Roman"/>
                        </a:rPr>
                        <a:t>Període de la creativitat: important la influència del seu entorn pel desenvolupament del seu aprenentatge i la seva personalitat.</a:t>
                      </a:r>
                      <a:endParaRPr lang="ca-E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9535" marR="89535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Competències</a:t>
            </a:r>
            <a:endParaRPr lang="ca-ES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irenelm1\Desktop\pintur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636912"/>
            <a:ext cx="1828763" cy="1422696"/>
          </a:xfrm>
          <a:prstGeom prst="rect">
            <a:avLst/>
          </a:prstGeom>
          <a:noFill/>
        </p:spPr>
      </p:pic>
      <p:pic>
        <p:nvPicPr>
          <p:cNvPr id="5123" name="Picture 3" descr="C:\Users\irenelm1\Desktop\comp. digit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149080"/>
            <a:ext cx="1798588" cy="1831142"/>
          </a:xfrm>
          <a:prstGeom prst="rect">
            <a:avLst/>
          </a:prstGeom>
          <a:noFill/>
        </p:spPr>
      </p:pic>
      <p:pic>
        <p:nvPicPr>
          <p:cNvPr id="5124" name="Picture 4" descr="C:\Users\irenelm1\Desktop\recuros linguistic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340768"/>
            <a:ext cx="2359059" cy="1390079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51520" y="1700808"/>
            <a:ext cx="69847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/>
              <a:t>Competència comunicativa lingüística i audiovisual</a:t>
            </a:r>
          </a:p>
          <a:p>
            <a:endParaRPr lang="ca-ES" dirty="0" smtClean="0"/>
          </a:p>
          <a:p>
            <a:endParaRPr lang="ca-ES" dirty="0" smtClean="0"/>
          </a:p>
          <a:p>
            <a:endParaRPr lang="ca-ES" dirty="0" smtClean="0"/>
          </a:p>
          <a:p>
            <a:endParaRPr lang="ca-ES" dirty="0" smtClean="0"/>
          </a:p>
          <a:p>
            <a:endParaRPr lang="ca-ES" dirty="0" smtClean="0"/>
          </a:p>
          <a:p>
            <a:r>
              <a:rPr lang="ca-ES" dirty="0" smtClean="0"/>
              <a:t>Competència artística i cultural</a:t>
            </a:r>
          </a:p>
          <a:p>
            <a:endParaRPr lang="ca-ES" dirty="0" smtClean="0"/>
          </a:p>
          <a:p>
            <a:endParaRPr lang="ca-ES" dirty="0" smtClean="0"/>
          </a:p>
          <a:p>
            <a:endParaRPr lang="ca-ES" dirty="0" smtClean="0"/>
          </a:p>
          <a:p>
            <a:endParaRPr lang="ca-ES" dirty="0" smtClean="0"/>
          </a:p>
          <a:p>
            <a:r>
              <a:rPr lang="ca-ES" dirty="0" smtClean="0"/>
              <a:t>Competència tractament de la informació i competència digital</a:t>
            </a:r>
            <a:endParaRPr lang="ca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282</TotalTime>
  <Words>453</Words>
  <Application>Microsoft Office PowerPoint</Application>
  <PresentationFormat>Presentación en pantalla (4:3)</PresentationFormat>
  <Paragraphs>114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Concurrencia</vt:lpstr>
      <vt:lpstr>Treball modular  </vt:lpstr>
      <vt:lpstr>ÍNDEX</vt:lpstr>
      <vt:lpstr>FUNDACIÓ JOAN MIRÓ</vt:lpstr>
      <vt:lpstr>L’accessibilitat de l’entitat Tecnologies de la informació, comunicació i senyalització ( tics)</vt:lpstr>
      <vt:lpstr>L’ACCESSIBILITAT DE L’ENTITAT Tecnologies de la informació, comunicació i senyalització ( tics)</vt:lpstr>
      <vt:lpstr>Unitat didàctica:  l’ABSTRACCIÓ EN ELS MURALS</vt:lpstr>
      <vt:lpstr>Diapositiva 7</vt:lpstr>
      <vt:lpstr>Diapositiva 8</vt:lpstr>
      <vt:lpstr>Competències</vt:lpstr>
      <vt:lpstr>Objectius</vt:lpstr>
      <vt:lpstr>Continguts</vt:lpstr>
      <vt:lpstr>Proposta d’intervenció: L’abstracció en els murals</vt:lpstr>
      <vt:lpstr>ACTIVITAT INICIAL  Un camí de recerca per la xarxa</vt:lpstr>
      <vt:lpstr>Diapositiva 14</vt:lpstr>
      <vt:lpstr>ACTIVITAT DE DESENVOLUPAMENT  Anem a la Fundació Joan Miró</vt:lpstr>
      <vt:lpstr>Diapositiva 16</vt:lpstr>
      <vt:lpstr> ACTIVITAT DE SÍNTESI  Creació del nostre propi mural!</vt:lpstr>
      <vt:lpstr>Diapositiva 18</vt:lpstr>
      <vt:lpstr>PROCÈS A SEGUIR</vt:lpstr>
      <vt:lpstr>Diapositiva 20</vt:lpstr>
      <vt:lpstr>Conclusions</vt:lpstr>
      <vt:lpstr>Referències</vt:lpstr>
    </vt:vector>
  </TitlesOfParts>
  <Company>Fundació Blanquerna - URL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Proposta d’intervenció: L’abstracció en els murals</dc:title>
  <dc:creator>Servei d'Informàtica FB</dc:creator>
  <cp:lastModifiedBy>Servei d'Informàtica FB</cp:lastModifiedBy>
  <cp:revision>54</cp:revision>
  <dcterms:created xsi:type="dcterms:W3CDTF">2011-12-16T09:15:43Z</dcterms:created>
  <dcterms:modified xsi:type="dcterms:W3CDTF">2011-12-16T17:55:32Z</dcterms:modified>
</cp:coreProperties>
</file>